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3"/>
    <p:sldId id="370" r:id="rId4"/>
    <p:sldId id="417" r:id="rId5"/>
    <p:sldId id="396" r:id="rId6"/>
    <p:sldId id="428" r:id="rId7"/>
    <p:sldId id="407" r:id="rId9"/>
    <p:sldId id="408" r:id="rId10"/>
    <p:sldId id="412" r:id="rId11"/>
    <p:sldId id="420" r:id="rId12"/>
    <p:sldId id="413" r:id="rId13"/>
    <p:sldId id="418" r:id="rId14"/>
    <p:sldId id="419" r:id="rId15"/>
    <p:sldId id="427" r:id="rId16"/>
    <p:sldId id="438" r:id="rId17"/>
    <p:sldId id="437" r:id="rId18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374" autoAdjust="0"/>
  </p:normalViewPr>
  <p:slideViewPr>
    <p:cSldViewPr snapToGrid="0" showGuides="1">
      <p:cViewPr varScale="1">
        <p:scale>
          <a:sx n="69" d="100"/>
          <a:sy n="69" d="100"/>
        </p:scale>
        <p:origin x="738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PIL:Python Imaging Library,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17210" y="21082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工作汇报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4010997" y="4037642"/>
            <a:ext cx="3407720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吴 迪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2019.9.23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301750"/>
            <a:ext cx="8596630" cy="4739640"/>
          </a:xfrm>
        </p:spPr>
        <p:txBody>
          <a:bodyPr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 (OCR is detected at the line level)</a:t>
            </a:r>
            <a:endParaRPr lang="en-US" altLang="zh-CN"/>
          </a:p>
        </p:txBody>
      </p:sp>
      <p:pic>
        <p:nvPicPr>
          <p:cNvPr id="5" name="图片 4" descr="0327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570" y="1301750"/>
            <a:ext cx="3345180" cy="5085080"/>
          </a:xfrm>
          <a:prstGeom prst="rect">
            <a:avLst/>
          </a:prstGeom>
        </p:spPr>
      </p:pic>
      <p:pic>
        <p:nvPicPr>
          <p:cNvPr id="7" name="图片 6" descr="0327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20" y="1301750"/>
            <a:ext cx="3344545" cy="5084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301750"/>
            <a:ext cx="8596630" cy="4739640"/>
          </a:xfrm>
        </p:spPr>
        <p:txBody>
          <a:bodyPr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 (OCR is detected at the line level)</a:t>
            </a:r>
            <a:endParaRPr lang="en-US" altLang="zh-CN"/>
          </a:p>
        </p:txBody>
      </p:sp>
      <p:pic>
        <p:nvPicPr>
          <p:cNvPr id="4" name="图片 3" descr="0329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115" y="1301750"/>
            <a:ext cx="3380740" cy="5139055"/>
          </a:xfrm>
          <a:prstGeom prst="rect">
            <a:avLst/>
          </a:prstGeom>
        </p:spPr>
      </p:pic>
      <p:pic>
        <p:nvPicPr>
          <p:cNvPr id="5" name="图片 4" descr="0330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55" y="1301750"/>
            <a:ext cx="333883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301750"/>
            <a:ext cx="8596630" cy="4739640"/>
          </a:xfrm>
        </p:spPr>
        <p:txBody>
          <a:bodyPr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 (OCR is detected at the line level)</a:t>
            </a:r>
            <a:endParaRPr lang="en-US" altLang="zh-CN"/>
          </a:p>
        </p:txBody>
      </p:sp>
      <p:pic>
        <p:nvPicPr>
          <p:cNvPr id="2" name="图片 1" descr="0331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" y="1301750"/>
            <a:ext cx="3366770" cy="5118100"/>
          </a:xfrm>
          <a:prstGeom prst="rect">
            <a:avLst/>
          </a:prstGeom>
        </p:spPr>
      </p:pic>
      <p:pic>
        <p:nvPicPr>
          <p:cNvPr id="4" name="图片 3" descr="033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845" y="1301750"/>
            <a:ext cx="3366770" cy="5118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 (OCR is detected at the line level)</a:t>
            </a:r>
            <a:endParaRPr lang="en-US" altLang="zh-CN"/>
          </a:p>
        </p:txBody>
      </p:sp>
      <p:pic>
        <p:nvPicPr>
          <p:cNvPr id="2" name="内容占位符 1" descr="03298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5855" y="1287780"/>
            <a:ext cx="3117850" cy="4739640"/>
          </a:xfrm>
          <a:prstGeom prst="rect">
            <a:avLst/>
          </a:prstGeom>
        </p:spPr>
      </p:pic>
      <p:pic>
        <p:nvPicPr>
          <p:cNvPr id="7" name="图片 6" descr="033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30" y="1287780"/>
            <a:ext cx="3117215" cy="4739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 (OCR is detected at the line level)</a:t>
            </a:r>
            <a:endParaRPr lang="en-US" altLang="zh-CN"/>
          </a:p>
        </p:txBody>
      </p:sp>
      <p:pic>
        <p:nvPicPr>
          <p:cNvPr id="7" name="图片 6" descr="033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1960" y="1301750"/>
            <a:ext cx="3243580" cy="4930140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795" y="1397000"/>
            <a:ext cx="3117850" cy="4739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 (OCR is detected at the line level)</a:t>
            </a:r>
            <a:endParaRPr lang="en-US" altLang="zh-CN"/>
          </a:p>
        </p:txBody>
      </p:sp>
      <p:pic>
        <p:nvPicPr>
          <p:cNvPr id="5" name="内容占位符 4" descr="0333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5215" y="1424940"/>
            <a:ext cx="3270250" cy="4971415"/>
          </a:xfrm>
          <a:prstGeom prst="rect">
            <a:avLst/>
          </a:prstGeom>
        </p:spPr>
      </p:pic>
      <p:pic>
        <p:nvPicPr>
          <p:cNvPr id="8" name="图片 7" descr="0337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1367790"/>
            <a:ext cx="3308350" cy="5028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221740"/>
            <a:ext cx="8596630" cy="5512435"/>
          </a:xfrm>
        </p:spPr>
        <p:txBody>
          <a:bodyPr/>
          <a:p>
            <a:r>
              <a:rPr lang="en-US" altLang="zh-CN"/>
              <a:t>Traditional detection method and deep learning method were used to detect images respectively.</a:t>
            </a:r>
            <a:endParaRPr lang="en-US" altLang="zh-CN"/>
          </a:p>
          <a:p>
            <a:r>
              <a:rPr lang="en-US" altLang="zh-CN" b="1"/>
              <a:t>First method (this is better)</a:t>
            </a:r>
            <a:endParaRPr lang="en-US" altLang="zh-CN"/>
          </a:p>
          <a:p>
            <a:r>
              <a:rPr lang="en-US" altLang="zh-CN"/>
              <a:t>Screening yolo_boxes(model detection results) based the rule: delete the yolo_box when it was compared with the traditional method, the IOU was greater than 0.8.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Second method(UI2ode)</a:t>
            </a:r>
            <a:endParaRPr lang="en-US" altLang="zh-CN"/>
          </a:p>
          <a:p>
            <a:r>
              <a:rPr lang="en-US" altLang="zh-CN">
                <a:sym typeface="+mn-ea"/>
              </a:rPr>
              <a:t>Screening tr_boxes(traditional method detctions) based the rule: delete the tr_box when it was compared with the deeplearning method, the IOU was less than 0.8.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Screening yolo_boxes(model detection results) based the rule: delete the yolo_box when it was compared with the traditional method, the IOU was  greater than 0.8.</a:t>
            </a:r>
            <a:endParaRPr lang="en-US" altLang="zh-CN">
              <a:sym typeface="+mn-ea"/>
            </a:endParaRPr>
          </a:p>
          <a:p>
            <a:r>
              <a:rPr lang="en-US" altLang="zh-CN"/>
              <a:t>Other IOU thresholds: 0.75  0.9</a:t>
            </a:r>
            <a:endParaRPr lang="en-US" altLang="zh-CN"/>
          </a:p>
          <a:p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Processing boxes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221740"/>
            <a:ext cx="8596630" cy="5512435"/>
          </a:xfrm>
        </p:spPr>
        <p:txBody>
          <a:bodyPr/>
          <a:p>
            <a:r>
              <a:rPr lang="en-US" altLang="zh-CN"/>
              <a:t>RGB2GRAY--CLAHE--Canny--Dilate--find contours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Computer vision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1946910"/>
            <a:ext cx="6838950" cy="1419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3761740"/>
            <a:ext cx="531495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301750"/>
            <a:ext cx="8596630" cy="4739640"/>
          </a:xfrm>
        </p:spPr>
        <p:txBody>
          <a:bodyPr/>
          <a:p>
            <a:r>
              <a:t>Detect text with </a:t>
            </a:r>
            <a:r>
              <a:rPr lang="en-US"/>
              <a:t>Tesserocr at text level and line level.</a:t>
            </a:r>
            <a:endParaRPr lang="en-US"/>
          </a:p>
          <a:p>
            <a:endParaRPr lang="en-US"/>
          </a:p>
          <a:p>
            <a:r>
              <a:rPr lang="en-US"/>
              <a:t>Delete text boxes that intersect with the detection results of traditional method and deeplearning method.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Processing text with OCR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1110" y="2526030"/>
            <a:ext cx="2690495" cy="40887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511425" y="2997835"/>
            <a:ext cx="3053715" cy="2433955"/>
            <a:chOff x="3955" y="4721"/>
            <a:chExt cx="4809" cy="3833"/>
          </a:xfrm>
        </p:grpSpPr>
        <p:sp>
          <p:nvSpPr>
            <p:cNvPr id="5" name="文本框 4"/>
            <p:cNvSpPr txBox="1"/>
            <p:nvPr/>
          </p:nvSpPr>
          <p:spPr>
            <a:xfrm>
              <a:off x="3955" y="5492"/>
              <a:ext cx="28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error detection</a:t>
              </a:r>
              <a:endParaRPr lang="en-US" altLang="zh-CN"/>
            </a:p>
          </p:txBody>
        </p:sp>
        <p:cxnSp>
          <p:nvCxnSpPr>
            <p:cNvPr id="7" name="直接箭头连接符 6"/>
            <p:cNvCxnSpPr>
              <a:endCxn id="8" idx="1"/>
            </p:cNvCxnSpPr>
            <p:nvPr/>
          </p:nvCxnSpPr>
          <p:spPr>
            <a:xfrm flipV="1">
              <a:off x="6561" y="5322"/>
              <a:ext cx="1269" cy="3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7830" y="4721"/>
              <a:ext cx="713" cy="12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986" y="6596"/>
              <a:ext cx="778" cy="1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6538" y="5857"/>
              <a:ext cx="1448" cy="140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301750"/>
            <a:ext cx="8596630" cy="4739640"/>
          </a:xfrm>
        </p:spPr>
        <p:txBody>
          <a:bodyPr/>
          <a:p>
            <a:r>
              <a:rPr lang="en-US"/>
              <a:t>1. Using OpencCV to read images, grayscale image is used as the input of the network. The image size is 416*416.</a:t>
            </a:r>
            <a:endParaRPr lang="en-US"/>
          </a:p>
          <a:p>
            <a:r>
              <a:rPr lang="en-US">
                <a:sym typeface="+mn-ea"/>
              </a:rPr>
              <a:t>2. Using PIL to read images, the RGB image is used as the input of the network. The image size is 416*416.</a:t>
            </a:r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3.</a:t>
            </a:r>
            <a:r>
              <a:rPr lang="en-US" b="1"/>
              <a:t> Using PIL to read images, the RGB </a:t>
            </a:r>
            <a:r>
              <a:rPr lang="en-US" b="1">
                <a:sym typeface="+mn-ea"/>
              </a:rPr>
              <a:t>image is used as the input of the network. The image size is 608*608.</a:t>
            </a:r>
            <a:endParaRPr lang="en-US" b="1">
              <a:sym typeface="+mn-ea"/>
            </a:endParaRPr>
          </a:p>
          <a:p>
            <a:endParaRPr lang="en-US" b="1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Input processing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301750"/>
            <a:ext cx="8596630" cy="4739640"/>
          </a:xfrm>
        </p:spPr>
        <p:txBody>
          <a:bodyPr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 (OCR is detected at the text level)</a:t>
            </a:r>
            <a:endParaRPr lang="zh-CN" altLang="en-US"/>
          </a:p>
        </p:txBody>
      </p:sp>
      <p:pic>
        <p:nvPicPr>
          <p:cNvPr id="2" name="图片 1" descr="0327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030" y="1301750"/>
            <a:ext cx="3237865" cy="4921885"/>
          </a:xfrm>
          <a:prstGeom prst="rect">
            <a:avLst/>
          </a:prstGeom>
        </p:spPr>
      </p:pic>
      <p:pic>
        <p:nvPicPr>
          <p:cNvPr id="4" name="图片 3" descr="0327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1301750"/>
            <a:ext cx="3279775" cy="4986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301750"/>
            <a:ext cx="8596630" cy="4739640"/>
          </a:xfrm>
        </p:spPr>
        <p:txBody>
          <a:bodyPr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 </a:t>
            </a:r>
            <a:r>
              <a:rPr lang="en-US" altLang="zh-CN">
                <a:sym typeface="+mn-ea"/>
              </a:rPr>
              <a:t>(OCR is detected at the text level)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5" name="图片 4" descr="0327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85" y="1301750"/>
            <a:ext cx="3308985" cy="5029835"/>
          </a:xfrm>
          <a:prstGeom prst="rect">
            <a:avLst/>
          </a:prstGeom>
        </p:spPr>
      </p:pic>
      <p:pic>
        <p:nvPicPr>
          <p:cNvPr id="7" name="图片 6" descr="0327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1301750"/>
            <a:ext cx="33077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301750"/>
            <a:ext cx="8596630" cy="4739640"/>
          </a:xfrm>
        </p:spPr>
        <p:txBody>
          <a:bodyPr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</a:t>
            </a:r>
            <a:r>
              <a:rPr lang="en-US" altLang="zh-CN">
                <a:sym typeface="+mn-ea"/>
              </a:rPr>
              <a:t>(OCR is detected at the text level)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" name="图片 1" descr="0329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1301750"/>
            <a:ext cx="3427730" cy="5210810"/>
          </a:xfrm>
          <a:prstGeom prst="rect">
            <a:avLst/>
          </a:prstGeom>
        </p:spPr>
      </p:pic>
      <p:pic>
        <p:nvPicPr>
          <p:cNvPr id="4" name="图片 3" descr="033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085" y="1276985"/>
            <a:ext cx="3444240" cy="5235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/>
        </p:nvSpPr>
        <p:spPr>
          <a:xfrm>
            <a:off x="677545" y="609600"/>
            <a:ext cx="8596630" cy="517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Examples</a:t>
            </a:r>
            <a:r>
              <a:rPr lang="en-US" altLang="zh-CN">
                <a:sym typeface="+mn-ea"/>
              </a:rPr>
              <a:t>(OCR is detected at the text level)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5" name="内容占位符 4" descr="0335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3490" y="1428750"/>
            <a:ext cx="3117850" cy="4739640"/>
          </a:xfrm>
          <a:prstGeom prst="rect">
            <a:avLst/>
          </a:prstGeom>
        </p:spPr>
      </p:pic>
      <p:pic>
        <p:nvPicPr>
          <p:cNvPr id="7" name="图片 6" descr="033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0" y="1428750"/>
            <a:ext cx="3051810" cy="46393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DOC_GUID" val="{f3dce430-5c00-4ee1-b741-a123c78ab8e7}"/>
</p:tagLst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1729</Words>
  <Application>WPS 演示</Application>
  <PresentationFormat>宽屏</PresentationFormat>
  <Paragraphs>63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Wingdings 3</vt:lpstr>
      <vt:lpstr>Arial</vt:lpstr>
      <vt:lpstr>微软雅黑</vt:lpstr>
      <vt:lpstr>Arial Unicode MS</vt:lpstr>
      <vt:lpstr>方正姚体</vt:lpstr>
      <vt:lpstr>Trebuchet MS</vt:lpstr>
      <vt:lpstr>华文新魏</vt:lpstr>
      <vt:lpstr>Calibri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Blaze</dc:creator>
  <cp:lastModifiedBy>wwd</cp:lastModifiedBy>
  <cp:revision>694</cp:revision>
  <dcterms:created xsi:type="dcterms:W3CDTF">2018-11-07T01:05:00Z</dcterms:created>
  <dcterms:modified xsi:type="dcterms:W3CDTF">2019-09-23T10:07:02Z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